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9"/>
  </p:notesMasterIdLst>
  <p:sldIdLst>
    <p:sldId id="256" r:id="rId2"/>
    <p:sldId id="257" r:id="rId3"/>
    <p:sldId id="258" r:id="rId4"/>
    <p:sldId id="263"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0" autoAdjust="0"/>
    <p:restoredTop sz="92362" autoAdjust="0"/>
  </p:normalViewPr>
  <p:slideViewPr>
    <p:cSldViewPr snapToGrid="0" showGuides="1">
      <p:cViewPr varScale="1">
        <p:scale>
          <a:sx n="78" d="100"/>
          <a:sy n="78" d="100"/>
        </p:scale>
        <p:origin x="84" y="39"/>
      </p:cViewPr>
      <p:guideLst>
        <p:guide orient="horz" pos="2736"/>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ABB68-6807-4BD2-9FFF-A1E631842B38}" type="datetimeFigureOut">
              <a:rPr lang="en-US" smtClean="0"/>
              <a:t>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D3D73-F1AE-4CAD-870F-13895572F09C}" type="slidenum">
              <a:rPr lang="en-US" smtClean="0"/>
              <a:t>‹#›</a:t>
            </a:fld>
            <a:endParaRPr lang="en-US" dirty="0"/>
          </a:p>
        </p:txBody>
      </p:sp>
    </p:spTree>
    <p:extLst>
      <p:ext uri="{BB962C8B-B14F-4D97-AF65-F5344CB8AC3E}">
        <p14:creationId xmlns:p14="http://schemas.microsoft.com/office/powerpoint/2010/main" val="349181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5D3D73-F1AE-4CAD-870F-13895572F09C}" type="slidenum">
              <a:rPr lang="en-US" smtClean="0"/>
              <a:t>3</a:t>
            </a:fld>
            <a:endParaRPr lang="en-US" dirty="0"/>
          </a:p>
        </p:txBody>
      </p:sp>
    </p:spTree>
    <p:extLst>
      <p:ext uri="{BB962C8B-B14F-4D97-AF65-F5344CB8AC3E}">
        <p14:creationId xmlns:p14="http://schemas.microsoft.com/office/powerpoint/2010/main" val="245566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5D3D73-F1AE-4CAD-870F-13895572F09C}" type="slidenum">
              <a:rPr lang="en-US" smtClean="0"/>
              <a:t>4</a:t>
            </a:fld>
            <a:endParaRPr lang="en-US" dirty="0"/>
          </a:p>
        </p:txBody>
      </p:sp>
    </p:spTree>
    <p:extLst>
      <p:ext uri="{BB962C8B-B14F-4D97-AF65-F5344CB8AC3E}">
        <p14:creationId xmlns:p14="http://schemas.microsoft.com/office/powerpoint/2010/main" val="16694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5D3D73-F1AE-4CAD-870F-13895572F09C}" type="slidenum">
              <a:rPr lang="en-US" smtClean="0"/>
              <a:t>5</a:t>
            </a:fld>
            <a:endParaRPr lang="en-US" dirty="0"/>
          </a:p>
        </p:txBody>
      </p:sp>
    </p:spTree>
    <p:extLst>
      <p:ext uri="{BB962C8B-B14F-4D97-AF65-F5344CB8AC3E}">
        <p14:creationId xmlns:p14="http://schemas.microsoft.com/office/powerpoint/2010/main" val="10538348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838200" y="1122363"/>
            <a:ext cx="9829800" cy="2387600"/>
          </a:xfrm>
        </p:spPr>
        <p:txBody>
          <a:bodyPr anchor="b">
            <a:normAutofit/>
          </a:bodyPr>
          <a:lstStyle>
            <a:lvl1pPr algn="l">
              <a:defRPr sz="52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838200" y="3602038"/>
            <a:ext cx="98298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838200" y="136525"/>
            <a:ext cx="2743200" cy="365125"/>
          </a:xfrm>
        </p:spPr>
        <p:txBody>
          <a:bodyPr/>
          <a:lstStyle>
            <a:lvl1pPr algn="l">
              <a:defRPr/>
            </a:lvl1pPr>
          </a:lstStyle>
          <a:p>
            <a:fld id="{9549D6DC-E1CB-4874-BF52-C3407230D20E}" type="datetime1">
              <a:rPr lang="en-US" smtClean="0"/>
              <a:t>1/2/2023</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838200" y="6356350"/>
            <a:ext cx="4114800" cy="365125"/>
          </a:xfrm>
        </p:spPr>
        <p:txBody>
          <a:bodyPr/>
          <a:lstStyle>
            <a:lvl1pPr algn="l">
              <a:defRPr/>
            </a:lvl1pPr>
          </a:lstStyle>
          <a:p>
            <a:endParaRPr lang="en-US" dirty="0"/>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273BAE12-D270-459D-897B-6833652BB167}" type="slidenum">
              <a:rPr lang="en-US" smtClean="0"/>
              <a:t>‹#›</a:t>
            </a:fld>
            <a:endParaRPr lang="en-US" dirty="0"/>
          </a:p>
        </p:txBody>
      </p:sp>
      <p:pic>
        <p:nvPicPr>
          <p:cNvPr id="7" name="Picture 6">
            <a:extLst>
              <a:ext uri="{FF2B5EF4-FFF2-40B4-BE49-F238E27FC236}">
                <a16:creationId xmlns:a16="http://schemas.microsoft.com/office/drawing/2014/main" id="{55A3D997-4979-452A-B35F-C276E93B6607}"/>
              </a:ext>
            </a:extLst>
          </p:cNvPr>
          <p:cNvPicPr>
            <a:picLocks noChangeAspect="1"/>
          </p:cNvPicPr>
          <p:nvPr userDrawn="1"/>
        </p:nvPicPr>
        <p:blipFill>
          <a:blip r:embed="rId2"/>
          <a:stretch>
            <a:fillRect/>
          </a:stretch>
        </p:blipFill>
        <p:spPr>
          <a:xfrm>
            <a:off x="0" y="79230"/>
            <a:ext cx="951058" cy="951058"/>
          </a:xfrm>
          <a:prstGeom prst="rect">
            <a:avLst/>
          </a:prstGeom>
        </p:spPr>
      </p:pic>
    </p:spTree>
    <p:extLst>
      <p:ext uri="{BB962C8B-B14F-4D97-AF65-F5344CB8AC3E}">
        <p14:creationId xmlns:p14="http://schemas.microsoft.com/office/powerpoint/2010/main" val="2146463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F7701D81-C4B9-4A87-89A7-22E29E6C9200}" type="datetime1">
              <a:rPr lang="en-US" smtClean="0"/>
              <a:t>1/2/2023</a:t>
            </a:fld>
            <a:endParaRPr lang="en-US" dirty="0"/>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1863457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8724900" y="731520"/>
            <a:ext cx="2628900" cy="537807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838200" y="731520"/>
            <a:ext cx="7734300" cy="53780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EE307718-69F7-427E-95A3-C1246AF46913}" type="datetime1">
              <a:rPr lang="en-US" smtClean="0"/>
              <a:t>1/2/2023</a:t>
            </a:fld>
            <a:endParaRPr lang="en-US" dirty="0"/>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826261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p:txBody>
          <a:bodyPr/>
          <a:lstStyle/>
          <a:p>
            <a:fld id="{48913E51-B7F7-4C24-B8E3-5471755DC0E0}" type="datetime1">
              <a:rPr lang="en-US" smtClean="0"/>
              <a:t>1/2/2023</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272650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831850" y="1709738"/>
            <a:ext cx="10515600" cy="2852737"/>
          </a:xfrm>
        </p:spPr>
        <p:txBody>
          <a:bodyPr anchor="b">
            <a:normAutofit/>
          </a:bodyPr>
          <a:lstStyle>
            <a:lvl1pPr>
              <a:defRPr sz="52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DA91A59F-D956-4598-A3C1-AE72A5387751}" type="datetime1">
              <a:rPr lang="en-US" smtClean="0"/>
              <a:t>1/2/2023</a:t>
            </a:fld>
            <a:endParaRPr lang="en-US" dirty="0"/>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52278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838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6172200" y="2195847"/>
            <a:ext cx="5181600" cy="3981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D70BBD69-7BD3-4731-8064-242619E92CBE}" type="datetime1">
              <a:rPr lang="en-US" smtClean="0"/>
              <a:t>1/2/2023</a:t>
            </a:fld>
            <a:endParaRPr lang="en-US" dirty="0"/>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106711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839788" y="731520"/>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839788" y="2149131"/>
            <a:ext cx="5157787"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839788" y="2910625"/>
            <a:ext cx="5157787"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6172200" y="2149131"/>
            <a:ext cx="5183188" cy="693696"/>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6172200" y="2910625"/>
            <a:ext cx="5183188" cy="310056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38BD77D9-239F-488B-9358-023C46BC7084}" type="datetime1">
              <a:rPr lang="en-US" smtClean="0"/>
              <a:t>1/2/2023</a:t>
            </a:fld>
            <a:endParaRPr lang="en-US" dirty="0"/>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2010254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838200" y="731520"/>
            <a:ext cx="10515600"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1EE61C24-7140-4FDE-92F3-654C6E2D3C1C}" type="datetime1">
              <a:rPr lang="en-US" smtClean="0"/>
              <a:t>1/2/2023</a:t>
            </a:fld>
            <a:endParaRPr lang="en-US" dirty="0"/>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174932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DC4D6ACF-ECB9-4B5F-A429-08B8AC75E8EF}" type="datetime1">
              <a:rPr lang="en-US" smtClean="0"/>
              <a:t>1/2/2023</a:t>
            </a:fld>
            <a:endParaRPr lang="en-US" dirty="0"/>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15428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839788" y="731520"/>
            <a:ext cx="3932237" cy="2346326"/>
          </a:xfrm>
        </p:spPr>
        <p:txBody>
          <a:bodyPr anchor="b">
            <a:no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731521"/>
            <a:ext cx="6172200" cy="512953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839788" y="3429000"/>
            <a:ext cx="3932237"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788B429B-EE2A-486A-BDB9-0C848B4FAFDD}" type="datetime1">
              <a:rPr lang="en-US" smtClean="0"/>
              <a:t>1/2/2023</a:t>
            </a:fld>
            <a:endParaRPr lang="en-US" dirty="0"/>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52016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839788" y="731520"/>
            <a:ext cx="3932237" cy="2341564"/>
          </a:xfrm>
        </p:spPr>
        <p:txBody>
          <a:bodyPr anchor="b">
            <a:noAutofit/>
          </a:bodyPr>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687257"/>
            <a:ext cx="6172200" cy="51737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839788"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8DA5FE4A-CB8D-40AB-BFFC-AAF37EA071CB}" type="datetime1">
              <a:rPr lang="en-US" smtClean="0"/>
              <a:t>1/2/2023</a:t>
            </a:fld>
            <a:endParaRPr lang="en-US" dirty="0"/>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273BAE12-D270-459D-897B-6833652BB167}" type="slidenum">
              <a:rPr lang="en-US" smtClean="0"/>
              <a:t>‹#›</a:t>
            </a:fld>
            <a:endParaRPr lang="en-US" dirty="0"/>
          </a:p>
        </p:txBody>
      </p:sp>
    </p:spTree>
    <p:extLst>
      <p:ext uri="{BB962C8B-B14F-4D97-AF65-F5344CB8AC3E}">
        <p14:creationId xmlns:p14="http://schemas.microsoft.com/office/powerpoint/2010/main" val="3671630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p:nvPr/>
        </p:nvGrpSpPr>
        <p:grpSpPr>
          <a:xfrm>
            <a:off x="572" y="-1"/>
            <a:ext cx="12192000" cy="6857996"/>
            <a:chOff x="572" y="-1"/>
            <a:chExt cx="12192000" cy="6857996"/>
          </a:xfrm>
        </p:grpSpPr>
        <p:cxnSp>
          <p:nvCxnSpPr>
            <p:cNvPr id="9" name="Straight Connector 8">
              <a:extLst>
                <a:ext uri="{FF2B5EF4-FFF2-40B4-BE49-F238E27FC236}">
                  <a16:creationId xmlns:a16="http://schemas.microsoft.com/office/drawing/2014/main" id="{D3DD55E4-EA4F-4874-8B5B-6E0EAF4BBFC4}"/>
                </a:ext>
              </a:extLst>
            </p:cNvPr>
            <p:cNvCxnSpPr>
              <a:cxnSpLocks/>
            </p:cNvCxnSpPr>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2950BAF-7673-4138-AEA2-DE7D368CC357}"/>
                </a:ext>
              </a:extLst>
            </p:cNvPr>
            <p:cNvCxnSpPr>
              <a:cxnSpLocks/>
            </p:cNvCxnSpPr>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E3E2B5-EA1C-415A-941A-843C7EA148E1}"/>
                </a:ext>
              </a:extLst>
            </p:cNvPr>
            <p:cNvCxnSpPr>
              <a:cxnSpLocks/>
            </p:cNvCxnSpPr>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87FA3A6-E398-4576-B6B8-3328028D84B2}"/>
                </a:ext>
              </a:extLst>
            </p:cNvPr>
            <p:cNvCxnSpPr>
              <a:cxnSpLocks/>
            </p:cNvCxnSpPr>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Graphic 33">
              <a:extLst>
                <a:ext uri="{FF2B5EF4-FFF2-40B4-BE49-F238E27FC236}">
                  <a16:creationId xmlns:a16="http://schemas.microsoft.com/office/drawing/2014/main" id="{EFB597D7-65E0-476A-B9EB-3AA6ED33884C}"/>
                </a:ext>
              </a:extLst>
            </p:cNvPr>
            <p:cNvSpPr/>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4" name="Graphic 33">
              <a:extLst>
                <a:ext uri="{FF2B5EF4-FFF2-40B4-BE49-F238E27FC236}">
                  <a16:creationId xmlns:a16="http://schemas.microsoft.com/office/drawing/2014/main" id="{11AA060A-BE0E-4687-8F9E-0E2955D9796D}"/>
                </a:ext>
              </a:extLst>
            </p:cNvPr>
            <p:cNvSpPr/>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838200" y="72732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838200" y="2189408"/>
            <a:ext cx="10515600" cy="382177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838200" y="136525"/>
            <a:ext cx="2743200"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fld id="{C0517C94-3B1E-4991-BED3-41F8B0158A00}" type="datetime1">
              <a:rPr lang="en-US" smtClean="0"/>
              <a:t>1/2/2023</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838200" y="6356350"/>
            <a:ext cx="3450659" cy="365125"/>
          </a:xfrm>
          <a:prstGeom prst="rect">
            <a:avLst/>
          </a:prstGeom>
        </p:spPr>
        <p:txBody>
          <a:bodyPr vert="horz" lIns="91440" tIns="45720" rIns="91440" bIns="45720" rtlCol="0" anchor="ctr"/>
          <a:lstStyle>
            <a:lvl1pPr algn="l">
              <a:defRPr sz="800" cap="all" spc="150" baseline="0">
                <a:solidFill>
                  <a:schemeClr val="tx2">
                    <a:lumMod val="60000"/>
                    <a:lumOff val="40000"/>
                  </a:schemeClr>
                </a:solidFill>
              </a:defRPr>
            </a:lvl1pPr>
          </a:lstStyle>
          <a:p>
            <a:endParaRPr lang="en-US" dirty="0"/>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563467" y="3246434"/>
            <a:ext cx="628533" cy="365125"/>
          </a:xfrm>
          <a:prstGeom prst="rect">
            <a:avLst/>
          </a:prstGeom>
        </p:spPr>
        <p:txBody>
          <a:bodyPr vert="horz" lIns="91440" tIns="45720" rIns="91440" bIns="45720" rtlCol="0" anchor="ctr"/>
          <a:lstStyle>
            <a:lvl1pPr algn="ctr">
              <a:defRPr sz="1100" cap="all" spc="150" baseline="0">
                <a:solidFill>
                  <a:schemeClr val="tx2">
                    <a:lumMod val="60000"/>
                    <a:lumOff val="40000"/>
                  </a:schemeClr>
                </a:solidFill>
              </a:defRPr>
            </a:lvl1pPr>
          </a:lstStyle>
          <a:p>
            <a:fld id="{273BAE12-D270-459D-897B-6833652BB167}" type="slidenum">
              <a:rPr lang="en-US" smtClean="0"/>
              <a:pPr/>
              <a:t>‹#›</a:t>
            </a:fld>
            <a:endParaRPr lang="en-US" dirty="0"/>
          </a:p>
        </p:txBody>
      </p:sp>
      <p:pic>
        <p:nvPicPr>
          <p:cNvPr id="15" name="Picture 14">
            <a:extLst>
              <a:ext uri="{FF2B5EF4-FFF2-40B4-BE49-F238E27FC236}">
                <a16:creationId xmlns:a16="http://schemas.microsoft.com/office/drawing/2014/main" id="{8650DC42-FDBD-495D-BC49-001D09B182FF}"/>
              </a:ext>
            </a:extLst>
          </p:cNvPr>
          <p:cNvPicPr>
            <a:picLocks noChangeAspect="1"/>
          </p:cNvPicPr>
          <p:nvPr userDrawn="1"/>
        </p:nvPicPr>
        <p:blipFill>
          <a:blip r:embed="rId13"/>
          <a:stretch>
            <a:fillRect/>
          </a:stretch>
        </p:blipFill>
        <p:spPr>
          <a:xfrm>
            <a:off x="-114475" y="501650"/>
            <a:ext cx="951058" cy="951058"/>
          </a:xfrm>
          <a:prstGeom prst="rect">
            <a:avLst/>
          </a:prstGeom>
        </p:spPr>
      </p:pic>
    </p:spTree>
    <p:extLst>
      <p:ext uri="{BB962C8B-B14F-4D97-AF65-F5344CB8AC3E}">
        <p14:creationId xmlns:p14="http://schemas.microsoft.com/office/powerpoint/2010/main" val="35245895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7" Type="http://schemas.openxmlformats.org/officeDocument/2006/relationships/hyperlink" Target="https://creativecommons.org/licenses/by-sa/3.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metmuseum.org/art/collection/search/712539" TargetMode="External"/><Relationship Id="rId5" Type="http://schemas.openxmlformats.org/officeDocument/2006/relationships/image" Target="../media/image6.jpeg"/><Relationship Id="rId4" Type="http://schemas.openxmlformats.org/officeDocument/2006/relationships/hyperlink" Target="http://en.wikipedia.org/wiki/Societies_of_Apostolic_Lif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hyperlink" Target="https://www.specialforcesassociation.org/saint-philip-neri-awar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38827F1-3359-44F6-9009-43AE2B17F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7AFAD67-5350-4773-886F-D6DD7E66D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Front steps and columns of a majestic city building">
            <a:extLst>
              <a:ext uri="{FF2B5EF4-FFF2-40B4-BE49-F238E27FC236}">
                <a16:creationId xmlns:a16="http://schemas.microsoft.com/office/drawing/2014/main" id="{2673B67A-0D0E-44ED-86A6-2A5477C82BCF}"/>
              </a:ext>
            </a:extLst>
          </p:cNvPr>
          <p:cNvPicPr>
            <a:picLocks noChangeAspect="1"/>
          </p:cNvPicPr>
          <p:nvPr/>
        </p:nvPicPr>
        <p:blipFill rotWithShape="1">
          <a:blip r:embed="rId2">
            <a:alphaModFix amt="40000"/>
          </a:blip>
          <a:srcRect r="-2" b="15524"/>
          <a:stretch/>
        </p:blipFill>
        <p:spPr>
          <a:xfrm>
            <a:off x="20" y="-1"/>
            <a:ext cx="12189789" cy="6873457"/>
          </a:xfrm>
          <a:prstGeom prst="rect">
            <a:avLst/>
          </a:prstGeom>
          <a:ln w="12700">
            <a:noFill/>
          </a:ln>
        </p:spPr>
      </p:pic>
      <p:grpSp>
        <p:nvGrpSpPr>
          <p:cNvPr id="13" name="Group 12">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
            <a:ext cx="12192000" cy="6857996"/>
            <a:chOff x="572" y="-1"/>
            <a:chExt cx="12192000" cy="6857996"/>
          </a:xfrm>
        </p:grpSpPr>
        <p:cxnSp>
          <p:nvCxnSpPr>
            <p:cNvPr id="14" name="Straight Connector 13">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8"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9"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le 1">
            <a:extLst>
              <a:ext uri="{FF2B5EF4-FFF2-40B4-BE49-F238E27FC236}">
                <a16:creationId xmlns:a16="http://schemas.microsoft.com/office/drawing/2014/main" id="{79411AAC-8038-43E7-B559-FC54B51C31B3}"/>
              </a:ext>
            </a:extLst>
          </p:cNvPr>
          <p:cNvSpPr>
            <a:spLocks noGrp="1"/>
          </p:cNvSpPr>
          <p:nvPr>
            <p:ph type="ctrTitle"/>
          </p:nvPr>
        </p:nvSpPr>
        <p:spPr>
          <a:xfrm>
            <a:off x="841248" y="3429000"/>
            <a:ext cx="7151357" cy="2387600"/>
          </a:xfrm>
        </p:spPr>
        <p:txBody>
          <a:bodyPr anchor="t">
            <a:normAutofit/>
          </a:bodyPr>
          <a:lstStyle/>
          <a:p>
            <a:pPr>
              <a:lnSpc>
                <a:spcPct val="90000"/>
              </a:lnSpc>
            </a:pPr>
            <a:r>
              <a:rPr lang="en-US" dirty="0">
                <a:solidFill>
                  <a:srgbClr val="FFFFFF"/>
                </a:solidFill>
              </a:rPr>
              <a:t>The Saint Philip Neri Awards Program Overview</a:t>
            </a:r>
          </a:p>
        </p:txBody>
      </p:sp>
      <p:sp>
        <p:nvSpPr>
          <p:cNvPr id="3" name="Subtitle 2">
            <a:extLst>
              <a:ext uri="{FF2B5EF4-FFF2-40B4-BE49-F238E27FC236}">
                <a16:creationId xmlns:a16="http://schemas.microsoft.com/office/drawing/2014/main" id="{031865F3-43FC-45C7-88BB-0DEE2C2803F5}"/>
              </a:ext>
            </a:extLst>
          </p:cNvPr>
          <p:cNvSpPr>
            <a:spLocks noGrp="1"/>
          </p:cNvSpPr>
          <p:nvPr>
            <p:ph type="subTitle" idx="1"/>
          </p:nvPr>
        </p:nvSpPr>
        <p:spPr>
          <a:xfrm>
            <a:off x="841248" y="1040986"/>
            <a:ext cx="7151357" cy="2272483"/>
          </a:xfrm>
        </p:spPr>
        <p:txBody>
          <a:bodyPr anchor="b">
            <a:normAutofit/>
          </a:bodyPr>
          <a:lstStyle/>
          <a:p>
            <a:r>
              <a:rPr lang="en-US" dirty="0">
                <a:solidFill>
                  <a:srgbClr val="FFFFFF"/>
                </a:solidFill>
              </a:rPr>
              <a:t>Review of the Purpose, History, and Nominations</a:t>
            </a:r>
          </a:p>
        </p:txBody>
      </p:sp>
      <p:pic>
        <p:nvPicPr>
          <p:cNvPr id="5" name="Picture 4">
            <a:extLst>
              <a:ext uri="{FF2B5EF4-FFF2-40B4-BE49-F238E27FC236}">
                <a16:creationId xmlns:a16="http://schemas.microsoft.com/office/drawing/2014/main" id="{922D84A4-64E9-4D4A-9E0C-1E76F62DCCCA}"/>
              </a:ext>
            </a:extLst>
          </p:cNvPr>
          <p:cNvPicPr>
            <a:picLocks noChangeAspect="1"/>
          </p:cNvPicPr>
          <p:nvPr/>
        </p:nvPicPr>
        <p:blipFill>
          <a:blip r:embed="rId3"/>
          <a:stretch>
            <a:fillRect/>
          </a:stretch>
        </p:blipFill>
        <p:spPr>
          <a:xfrm>
            <a:off x="2684194" y="573030"/>
            <a:ext cx="6840305" cy="1749704"/>
          </a:xfrm>
          <a:prstGeom prst="rect">
            <a:avLst/>
          </a:prstGeom>
        </p:spPr>
      </p:pic>
    </p:spTree>
    <p:extLst>
      <p:ext uri="{BB962C8B-B14F-4D97-AF65-F5344CB8AC3E}">
        <p14:creationId xmlns:p14="http://schemas.microsoft.com/office/powerpoint/2010/main" val="186573427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3755E-AD6C-4B16-A2BB-6362A883D594}"/>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34CB0D18-1B72-4957-991F-F17C9F2CBCFC}"/>
              </a:ext>
            </a:extLst>
          </p:cNvPr>
          <p:cNvSpPr>
            <a:spLocks noGrp="1"/>
          </p:cNvSpPr>
          <p:nvPr>
            <p:ph idx="1"/>
          </p:nvPr>
        </p:nvSpPr>
        <p:spPr/>
        <p:txBody>
          <a:bodyPr>
            <a:normAutofit/>
          </a:bodyPr>
          <a:lstStyle/>
          <a:p>
            <a:pPr marL="0" indent="0">
              <a:buNone/>
            </a:pPr>
            <a:r>
              <a:rPr lang="en-US" sz="2400" dirty="0"/>
              <a:t>The Saint Philip Neri Awards Program was established by the United States Army Special Forces Command in 2002 to recognize former and current Special Forces soldiers who embody the highest standards of an ideal Special Forces Soldier and have made significant contributions to the United States Army Special Forces Regiment or the Special Forces Association. </a:t>
            </a:r>
          </a:p>
        </p:txBody>
      </p:sp>
    </p:spTree>
    <p:extLst>
      <p:ext uri="{BB962C8B-B14F-4D97-AF65-F5344CB8AC3E}">
        <p14:creationId xmlns:p14="http://schemas.microsoft.com/office/powerpoint/2010/main" val="401575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3E788242-4E16-4277-AC99-8601B722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2C10C4-530F-4A36-9603-1FF8B74FA2D9}"/>
              </a:ext>
            </a:extLst>
          </p:cNvPr>
          <p:cNvSpPr>
            <a:spLocks noGrp="1"/>
          </p:cNvSpPr>
          <p:nvPr>
            <p:ph type="title"/>
          </p:nvPr>
        </p:nvSpPr>
        <p:spPr>
          <a:xfrm>
            <a:off x="838200" y="579695"/>
            <a:ext cx="3877308" cy="2061906"/>
          </a:xfrm>
        </p:spPr>
        <p:txBody>
          <a:bodyPr vert="horz" lIns="91440" tIns="45720" rIns="91440" bIns="45720" rtlCol="0" anchor="b">
            <a:normAutofit/>
          </a:bodyPr>
          <a:lstStyle/>
          <a:p>
            <a:r>
              <a:rPr lang="en-US" dirty="0"/>
              <a:t>So, why Saint Philip Neri?</a:t>
            </a:r>
          </a:p>
        </p:txBody>
      </p:sp>
      <p:sp>
        <p:nvSpPr>
          <p:cNvPr id="4" name="TextBox 3">
            <a:extLst>
              <a:ext uri="{FF2B5EF4-FFF2-40B4-BE49-F238E27FC236}">
                <a16:creationId xmlns:a16="http://schemas.microsoft.com/office/drawing/2014/main" id="{EA114F56-F74E-405F-BEB3-EE4359F204F5}"/>
              </a:ext>
            </a:extLst>
          </p:cNvPr>
          <p:cNvSpPr txBox="1"/>
          <p:nvPr/>
        </p:nvSpPr>
        <p:spPr>
          <a:xfrm>
            <a:off x="207389" y="2788920"/>
            <a:ext cx="4767183" cy="3388042"/>
          </a:xfrm>
          <a:prstGeom prst="rect">
            <a:avLst/>
          </a:prstGeom>
        </p:spPr>
        <p:txBody>
          <a:bodyPr vert="horz" lIns="91440" tIns="45720" rIns="91440" bIns="45720" rtlCol="0">
            <a:noAutofit/>
          </a:bodyPr>
          <a:lstStyle/>
          <a:p>
            <a:pPr indent="-228600">
              <a:lnSpc>
                <a:spcPct val="110000"/>
              </a:lnSpc>
              <a:spcAft>
                <a:spcPts val="600"/>
              </a:spcAft>
              <a:buFont typeface="Arial" panose="020B0604020202020204" pitchFamily="34" charset="0"/>
              <a:buChar char="•"/>
            </a:pPr>
            <a:r>
              <a:rPr lang="en-US" sz="2200" dirty="0">
                <a:solidFill>
                  <a:schemeClr val="tx2">
                    <a:lumMod val="60000"/>
                    <a:lumOff val="40000"/>
                  </a:schemeClr>
                </a:solidFill>
              </a:rPr>
              <a:t>Saint Philip Neri was a respected and accomplished 16</a:t>
            </a:r>
            <a:r>
              <a:rPr lang="en-US" sz="2200" baseline="30000" dirty="0">
                <a:solidFill>
                  <a:schemeClr val="tx2">
                    <a:lumMod val="60000"/>
                    <a:lumOff val="40000"/>
                  </a:schemeClr>
                </a:solidFill>
              </a:rPr>
              <a:t>th</a:t>
            </a:r>
            <a:r>
              <a:rPr lang="en-US" sz="2200" dirty="0">
                <a:solidFill>
                  <a:schemeClr val="tx2">
                    <a:lumMod val="60000"/>
                    <a:lumOff val="40000"/>
                  </a:schemeClr>
                </a:solidFill>
              </a:rPr>
              <a:t> Century Italian Priest.</a:t>
            </a:r>
          </a:p>
          <a:p>
            <a:pPr indent="-228600">
              <a:lnSpc>
                <a:spcPct val="110000"/>
              </a:lnSpc>
              <a:spcAft>
                <a:spcPts val="600"/>
              </a:spcAft>
              <a:buFont typeface="Arial" panose="020B0604020202020204" pitchFamily="34" charset="0"/>
              <a:buChar char="•"/>
            </a:pPr>
            <a:r>
              <a:rPr lang="en-US" sz="2200" dirty="0">
                <a:solidFill>
                  <a:schemeClr val="tx2">
                    <a:lumMod val="60000"/>
                    <a:lumOff val="40000"/>
                  </a:schemeClr>
                </a:solidFill>
              </a:rPr>
              <a:t>He was selected as the Patron Saint of Special Forces because he embodied many traits of the ideal Special Forces Soldier, selfless, superb teacher, and inspirational leader. </a:t>
            </a:r>
          </a:p>
        </p:txBody>
      </p:sp>
      <p:grpSp>
        <p:nvGrpSpPr>
          <p:cNvPr id="43" name="Group 42">
            <a:extLst>
              <a:ext uri="{FF2B5EF4-FFF2-40B4-BE49-F238E27FC236}">
                <a16:creationId xmlns:a16="http://schemas.microsoft.com/office/drawing/2014/main" id="{E306DF07-7C92-4D7F-B24A-59963AAE06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71535" y="87"/>
            <a:ext cx="6400800" cy="6857912"/>
            <a:chOff x="5171535" y="87"/>
            <a:chExt cx="6400800" cy="6857912"/>
          </a:xfrm>
        </p:grpSpPr>
        <p:cxnSp>
          <p:nvCxnSpPr>
            <p:cNvPr id="44" name="Straight Connector 43">
              <a:extLst>
                <a:ext uri="{FF2B5EF4-FFF2-40B4-BE49-F238E27FC236}">
                  <a16:creationId xmlns:a16="http://schemas.microsoft.com/office/drawing/2014/main" id="{0CBF275A-9A8E-4115-80D7-CA21B71090F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3389697"/>
              <a:ext cx="6391932" cy="393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BC2F161-5F72-4509-AF36-3566333410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581337"/>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1387D15-DA4E-44E1-B972-5AF46BEEF98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71535" y="6276734"/>
              <a:ext cx="64008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7A1AB8E-7EDE-4D13-8244-43DEB3E0E5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742579" y="3429043"/>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B7BE31-9421-4AD8-AF2D-3A7F2D5F0D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43379" y="3429043"/>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6" name="Content Placeholder 5">
            <a:extLst>
              <a:ext uri="{FF2B5EF4-FFF2-40B4-BE49-F238E27FC236}">
                <a16:creationId xmlns:a16="http://schemas.microsoft.com/office/drawing/2014/main" id="{9807C28F-1AFD-4A81-BC7D-2BFE8F67494E}"/>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187" r="8186"/>
          <a:stretch/>
        </p:blipFill>
        <p:spPr>
          <a:xfrm>
            <a:off x="5594240" y="1024760"/>
            <a:ext cx="2787755" cy="4738125"/>
          </a:xfrm>
          <a:custGeom>
            <a:avLst/>
            <a:gdLst/>
            <a:ahLst/>
            <a:cxnLst/>
            <a:rect l="l" t="t" r="r" b="b"/>
            <a:pathLst>
              <a:path w="2787755" h="4708078">
                <a:moveTo>
                  <a:pt x="2737533" y="0"/>
                </a:moveTo>
                <a:lnTo>
                  <a:pt x="2787755" y="5062"/>
                </a:lnTo>
                <a:lnTo>
                  <a:pt x="2787755" y="4708078"/>
                </a:lnTo>
                <a:lnTo>
                  <a:pt x="0" y="4708078"/>
                </a:lnTo>
                <a:lnTo>
                  <a:pt x="0" y="3711388"/>
                </a:lnTo>
                <a:lnTo>
                  <a:pt x="0" y="2737532"/>
                </a:lnTo>
                <a:cubicBezTo>
                  <a:pt x="0" y="1225634"/>
                  <a:pt x="1225635" y="0"/>
                  <a:pt x="2737533" y="0"/>
                </a:cubicBezTo>
                <a:close/>
              </a:path>
            </a:pathLst>
          </a:custGeom>
          <a:ln w="12700">
            <a:solidFill>
              <a:schemeClr val="accent4"/>
            </a:solidFill>
          </a:ln>
        </p:spPr>
      </p:pic>
      <p:pic>
        <p:nvPicPr>
          <p:cNvPr id="7" name="Picture 6" descr="A person with a beard and a turban&#10;&#10;Description automatically generated with low confidence">
            <a:extLst>
              <a:ext uri="{FF2B5EF4-FFF2-40B4-BE49-F238E27FC236}">
                <a16:creationId xmlns:a16="http://schemas.microsoft.com/office/drawing/2014/main" id="{055BCA8D-7F62-4C4B-B7F2-C7808803E148}"/>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7935" r="22516" b="-3"/>
          <a:stretch/>
        </p:blipFill>
        <p:spPr>
          <a:xfrm>
            <a:off x="8362242" y="1024760"/>
            <a:ext cx="2768007" cy="4738125"/>
          </a:xfrm>
          <a:custGeom>
            <a:avLst/>
            <a:gdLst/>
            <a:ahLst/>
            <a:cxnLst/>
            <a:rect l="l" t="t" r="r" b="b"/>
            <a:pathLst>
              <a:path w="2776496" h="4708078">
                <a:moveTo>
                  <a:pt x="38963" y="0"/>
                </a:moveTo>
                <a:cubicBezTo>
                  <a:pt x="1550861" y="0"/>
                  <a:pt x="2776496" y="1225634"/>
                  <a:pt x="2776496" y="2737532"/>
                </a:cubicBezTo>
                <a:lnTo>
                  <a:pt x="2776496" y="3711388"/>
                </a:lnTo>
                <a:lnTo>
                  <a:pt x="2776496" y="4708078"/>
                </a:lnTo>
                <a:lnTo>
                  <a:pt x="0" y="4708078"/>
                </a:lnTo>
                <a:lnTo>
                  <a:pt x="0" y="3928"/>
                </a:lnTo>
                <a:close/>
              </a:path>
            </a:pathLst>
          </a:custGeom>
          <a:ln w="12700">
            <a:solidFill>
              <a:schemeClr val="accent4"/>
            </a:solidFill>
          </a:ln>
        </p:spPr>
      </p:pic>
      <p:cxnSp>
        <p:nvCxnSpPr>
          <p:cNvPr id="50" name="Straight Connector 49">
            <a:extLst>
              <a:ext uri="{FF2B5EF4-FFF2-40B4-BE49-F238E27FC236}">
                <a16:creationId xmlns:a16="http://schemas.microsoft.com/office/drawing/2014/main" id="{473B7508-B55F-4EAC-90EA-91B8156DAD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62244" y="579694"/>
            <a:ext cx="0" cy="569704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8D5052A-CDD6-48AC-90C5-E4DC756F5457}"/>
              </a:ext>
            </a:extLst>
          </p:cNvPr>
          <p:cNvSpPr txBox="1"/>
          <p:nvPr/>
        </p:nvSpPr>
        <p:spPr>
          <a:xfrm>
            <a:off x="9585196" y="6657945"/>
            <a:ext cx="260680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en.wikipedia.org/wiki/Societies_of_Apostolic_Life">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7" tooltip="https://creativecommons.org/licenses/by-sa/3.0/">
                  <a:extLst>
                    <a:ext uri="{A12FA001-AC4F-418D-AE19-62706E023703}">
                      <ahyp:hlinkClr xmlns:ahyp="http://schemas.microsoft.com/office/drawing/2018/hyperlinkcolor" val="tx"/>
                    </a:ext>
                  </a:extLst>
                </a:hlinkClick>
              </a:rPr>
              <a:t>CC BY-SA</a:t>
            </a:r>
            <a:endParaRPr lang="en-US" sz="700" dirty="0">
              <a:solidFill>
                <a:srgbClr val="FFFFFF"/>
              </a:solidFill>
            </a:endParaRPr>
          </a:p>
        </p:txBody>
      </p:sp>
    </p:spTree>
    <p:extLst>
      <p:ext uri="{BB962C8B-B14F-4D97-AF65-F5344CB8AC3E}">
        <p14:creationId xmlns:p14="http://schemas.microsoft.com/office/powerpoint/2010/main" val="237872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38">
            <a:extLst>
              <a:ext uri="{FF2B5EF4-FFF2-40B4-BE49-F238E27FC236}">
                <a16:creationId xmlns:a16="http://schemas.microsoft.com/office/drawing/2014/main" id="{059AD101-BC08-433A-AD99-409B66C2D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0">
            <a:extLst>
              <a:ext uri="{FF2B5EF4-FFF2-40B4-BE49-F238E27FC236}">
                <a16:creationId xmlns:a16="http://schemas.microsoft.com/office/drawing/2014/main" id="{3E788242-4E16-4277-AC99-8601B722B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12C10C4-530F-4A36-9603-1FF8B74FA2D9}"/>
              </a:ext>
            </a:extLst>
          </p:cNvPr>
          <p:cNvSpPr>
            <a:spLocks noGrp="1"/>
          </p:cNvSpPr>
          <p:nvPr>
            <p:ph type="title"/>
          </p:nvPr>
        </p:nvSpPr>
        <p:spPr>
          <a:xfrm>
            <a:off x="567388" y="65984"/>
            <a:ext cx="5490073" cy="1112999"/>
          </a:xfrm>
        </p:spPr>
        <p:txBody>
          <a:bodyPr vert="horz" lIns="91440" tIns="45720" rIns="91440" bIns="45720" rtlCol="0" anchor="b">
            <a:normAutofit/>
          </a:bodyPr>
          <a:lstStyle/>
          <a:p>
            <a:r>
              <a:rPr lang="en-US" dirty="0"/>
              <a:t>The History</a:t>
            </a:r>
          </a:p>
        </p:txBody>
      </p:sp>
      <p:sp>
        <p:nvSpPr>
          <p:cNvPr id="3" name="TextBox 2">
            <a:extLst>
              <a:ext uri="{FF2B5EF4-FFF2-40B4-BE49-F238E27FC236}">
                <a16:creationId xmlns:a16="http://schemas.microsoft.com/office/drawing/2014/main" id="{7C255F89-EA1E-4B1C-9549-376024C581A4}"/>
              </a:ext>
            </a:extLst>
          </p:cNvPr>
          <p:cNvSpPr txBox="1"/>
          <p:nvPr/>
        </p:nvSpPr>
        <p:spPr>
          <a:xfrm>
            <a:off x="172865" y="1728542"/>
            <a:ext cx="7193009" cy="3388042"/>
          </a:xfrm>
          <a:prstGeom prst="rect">
            <a:avLst/>
          </a:prstGeom>
        </p:spPr>
        <p:txBody>
          <a:bodyPr vert="horz" lIns="91440" tIns="45720" rIns="91440" bIns="45720" rtlCol="0">
            <a:noAutofit/>
          </a:bodyPr>
          <a:lstStyle/>
          <a:p>
            <a:pPr indent="-228600">
              <a:buFont typeface="Arial" panose="020B0604020202020204" pitchFamily="34" charset="0"/>
              <a:buChar char="•"/>
            </a:pPr>
            <a:r>
              <a:rPr lang="en-US" sz="2000" dirty="0">
                <a:solidFill>
                  <a:schemeClr val="tx2">
                    <a:lumMod val="60000"/>
                    <a:lumOff val="40000"/>
                  </a:schemeClr>
                </a:solidFill>
              </a:rPr>
              <a:t>The Order of the St. Philip Neri is a three-level award, Gold, Silver and Bronze, awarded to Association members, Active Duty and National Guard Special Forces qualified soldiers.</a:t>
            </a:r>
          </a:p>
          <a:p>
            <a:endParaRPr lang="en-US" sz="2000" dirty="0">
              <a:solidFill>
                <a:schemeClr val="tx2">
                  <a:lumMod val="60000"/>
                  <a:lumOff val="40000"/>
                </a:schemeClr>
              </a:solidFill>
            </a:endParaRPr>
          </a:p>
          <a:p>
            <a:pPr indent="-228600">
              <a:buFont typeface="Arial" panose="020B0604020202020204" pitchFamily="34" charset="0"/>
              <a:buChar char="•"/>
            </a:pPr>
            <a:r>
              <a:rPr lang="en-US" sz="2000" dirty="0">
                <a:solidFill>
                  <a:schemeClr val="tx2">
                    <a:lumMod val="60000"/>
                    <a:lumOff val="40000"/>
                  </a:schemeClr>
                </a:solidFill>
              </a:rPr>
              <a:t>The Medal was first awarded at the SFA 50th Anniversary Banquet with three Gold Medal Awards. </a:t>
            </a:r>
          </a:p>
          <a:p>
            <a:pPr indent="-228600">
              <a:buFont typeface="Arial" panose="020B0604020202020204" pitchFamily="34" charset="0"/>
              <a:buChar char="•"/>
            </a:pPr>
            <a:endParaRPr lang="en-US" sz="2000" dirty="0">
              <a:solidFill>
                <a:schemeClr val="tx2">
                  <a:lumMod val="60000"/>
                  <a:lumOff val="40000"/>
                </a:schemeClr>
              </a:solidFill>
            </a:endParaRPr>
          </a:p>
          <a:p>
            <a:pPr indent="-228600">
              <a:buFont typeface="Arial" panose="020B0604020202020204" pitchFamily="34" charset="0"/>
              <a:buChar char="•"/>
            </a:pPr>
            <a:r>
              <a:rPr lang="en-US" sz="2000" dirty="0">
                <a:solidFill>
                  <a:schemeClr val="tx2">
                    <a:lumMod val="60000"/>
                    <a:lumOff val="40000"/>
                  </a:schemeClr>
                </a:solidFill>
              </a:rPr>
              <a:t>On 26 May 2003, General Lambert, CG USASFC, officially turned over the program to the SFA for administration and implementation.</a:t>
            </a:r>
          </a:p>
          <a:p>
            <a:endParaRPr lang="en-US" sz="2000" dirty="0">
              <a:solidFill>
                <a:schemeClr val="tx2">
                  <a:lumMod val="60000"/>
                  <a:lumOff val="40000"/>
                </a:schemeClr>
              </a:solidFill>
            </a:endParaRPr>
          </a:p>
          <a:p>
            <a:pPr indent="-228600">
              <a:buFont typeface="Arial" panose="020B0604020202020204" pitchFamily="34" charset="0"/>
              <a:buChar char="•"/>
            </a:pPr>
            <a:r>
              <a:rPr lang="en-US" sz="2000" dirty="0">
                <a:solidFill>
                  <a:schemeClr val="tx2">
                    <a:lumMod val="60000"/>
                    <a:lumOff val="40000"/>
                  </a:schemeClr>
                </a:solidFill>
              </a:rPr>
              <a:t>Since that time, the SFA has awarded 321 medals </a:t>
            </a:r>
          </a:p>
          <a:p>
            <a:r>
              <a:rPr lang="en-US" sz="2000" dirty="0">
                <a:solidFill>
                  <a:schemeClr val="tx2">
                    <a:lumMod val="60000"/>
                    <a:lumOff val="40000"/>
                  </a:schemeClr>
                </a:solidFill>
              </a:rPr>
              <a:t>	34 - Gold</a:t>
            </a:r>
          </a:p>
          <a:p>
            <a:r>
              <a:rPr lang="en-US" sz="2000" dirty="0">
                <a:solidFill>
                  <a:schemeClr val="tx2">
                    <a:lumMod val="60000"/>
                    <a:lumOff val="40000"/>
                  </a:schemeClr>
                </a:solidFill>
              </a:rPr>
              <a:t>	27 – Silver </a:t>
            </a:r>
          </a:p>
          <a:p>
            <a:r>
              <a:rPr lang="en-US" sz="2000" dirty="0">
                <a:solidFill>
                  <a:schemeClr val="tx2">
                    <a:lumMod val="60000"/>
                    <a:lumOff val="40000"/>
                  </a:schemeClr>
                </a:solidFill>
              </a:rPr>
              <a:t>	260 - Bronze</a:t>
            </a:r>
          </a:p>
        </p:txBody>
      </p:sp>
      <p:grpSp>
        <p:nvGrpSpPr>
          <p:cNvPr id="51" name="Group 42">
            <a:extLst>
              <a:ext uri="{FF2B5EF4-FFF2-40B4-BE49-F238E27FC236}">
                <a16:creationId xmlns:a16="http://schemas.microsoft.com/office/drawing/2014/main" id="{53C7C3B1-A762-4683-8DC0-FDE202C7D0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3816" y="-6437"/>
            <a:ext cx="4133500" cy="6864437"/>
            <a:chOff x="7433816" y="-6437"/>
            <a:chExt cx="4133500" cy="6864437"/>
          </a:xfrm>
        </p:grpSpPr>
        <p:cxnSp>
          <p:nvCxnSpPr>
            <p:cNvPr id="44" name="Straight Connector 43">
              <a:extLst>
                <a:ext uri="{FF2B5EF4-FFF2-40B4-BE49-F238E27FC236}">
                  <a16:creationId xmlns:a16="http://schemas.microsoft.com/office/drawing/2014/main" id="{719ED225-F3C7-4528-920C-245DFBA2EFC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3816" y="0"/>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4990343-EA5D-4B3B-8816-6084C5BE84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60990" y="-6437"/>
              <a:ext cx="5783" cy="685800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6B7FCFF-F925-4BD3-9747-281D760205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581337"/>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256022A-471C-402E-8FB7-07349DE5D9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434228" y="6276734"/>
              <a:ext cx="413308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9" name="Picture 8" descr="A picture containing chain&#10;&#10;Description automatically generated">
            <a:extLst>
              <a:ext uri="{FF2B5EF4-FFF2-40B4-BE49-F238E27FC236}">
                <a16:creationId xmlns:a16="http://schemas.microsoft.com/office/drawing/2014/main" id="{700D137F-B965-410B-B4FB-904080FADB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5482" y="1166538"/>
            <a:ext cx="3849624" cy="45249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2415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25AF-70CA-45AE-948D-6EE243E8B88D}"/>
              </a:ext>
            </a:extLst>
          </p:cNvPr>
          <p:cNvSpPr>
            <a:spLocks noGrp="1"/>
          </p:cNvSpPr>
          <p:nvPr>
            <p:ph type="title"/>
          </p:nvPr>
        </p:nvSpPr>
        <p:spPr>
          <a:xfrm>
            <a:off x="574249" y="227703"/>
            <a:ext cx="10515600" cy="1325563"/>
          </a:xfrm>
        </p:spPr>
        <p:txBody>
          <a:bodyPr/>
          <a:lstStyle/>
          <a:p>
            <a:r>
              <a:rPr lang="en-US" dirty="0"/>
              <a:t>Modernized Certificates</a:t>
            </a:r>
          </a:p>
        </p:txBody>
      </p:sp>
      <p:pic>
        <p:nvPicPr>
          <p:cNvPr id="5" name="Content Placeholder 4">
            <a:extLst>
              <a:ext uri="{FF2B5EF4-FFF2-40B4-BE49-F238E27FC236}">
                <a16:creationId xmlns:a16="http://schemas.microsoft.com/office/drawing/2014/main" id="{AA479739-6D19-45D7-8FE6-BEB45F8724FF}"/>
              </a:ext>
            </a:extLst>
          </p:cNvPr>
          <p:cNvPicPr>
            <a:picLocks noGrp="1" noChangeAspect="1"/>
          </p:cNvPicPr>
          <p:nvPr>
            <p:ph idx="1"/>
          </p:nvPr>
        </p:nvPicPr>
        <p:blipFill>
          <a:blip r:embed="rId3"/>
          <a:stretch>
            <a:fillRect/>
          </a:stretch>
        </p:blipFill>
        <p:spPr>
          <a:xfrm>
            <a:off x="7282558" y="1766243"/>
            <a:ext cx="4005339" cy="5212080"/>
          </a:xfrm>
          <a:prstGeom prst="rect">
            <a:avLst/>
          </a:prstGeom>
          <a:ln>
            <a:noFill/>
          </a:ln>
          <a:effectLst>
            <a:softEdge rad="112500"/>
          </a:effectLst>
        </p:spPr>
      </p:pic>
      <p:pic>
        <p:nvPicPr>
          <p:cNvPr id="7" name="Picture 6">
            <a:extLst>
              <a:ext uri="{FF2B5EF4-FFF2-40B4-BE49-F238E27FC236}">
                <a16:creationId xmlns:a16="http://schemas.microsoft.com/office/drawing/2014/main" id="{B395E4F0-C38D-48F2-B2C3-58BB455AD774}"/>
              </a:ext>
            </a:extLst>
          </p:cNvPr>
          <p:cNvPicPr>
            <a:picLocks noChangeAspect="1"/>
          </p:cNvPicPr>
          <p:nvPr/>
        </p:nvPicPr>
        <p:blipFill>
          <a:blip r:embed="rId4"/>
          <a:stretch>
            <a:fillRect/>
          </a:stretch>
        </p:blipFill>
        <p:spPr>
          <a:xfrm>
            <a:off x="3975339" y="1543839"/>
            <a:ext cx="4011290" cy="5212080"/>
          </a:xfrm>
          <a:prstGeom prst="rect">
            <a:avLst/>
          </a:prstGeom>
          <a:ln>
            <a:noFill/>
          </a:ln>
          <a:effectLst>
            <a:softEdge rad="112500"/>
          </a:effectLst>
        </p:spPr>
      </p:pic>
      <p:pic>
        <p:nvPicPr>
          <p:cNvPr id="9" name="Picture 8">
            <a:extLst>
              <a:ext uri="{FF2B5EF4-FFF2-40B4-BE49-F238E27FC236}">
                <a16:creationId xmlns:a16="http://schemas.microsoft.com/office/drawing/2014/main" id="{C2623C05-0A7E-4A72-9F7D-3FF6938C74AA}"/>
              </a:ext>
            </a:extLst>
          </p:cNvPr>
          <p:cNvPicPr>
            <a:picLocks noChangeAspect="1"/>
          </p:cNvPicPr>
          <p:nvPr/>
        </p:nvPicPr>
        <p:blipFill>
          <a:blip r:embed="rId5"/>
          <a:stretch>
            <a:fillRect/>
          </a:stretch>
        </p:blipFill>
        <p:spPr>
          <a:xfrm>
            <a:off x="924887" y="1321435"/>
            <a:ext cx="3943059" cy="5212080"/>
          </a:xfrm>
          <a:prstGeom prst="rect">
            <a:avLst/>
          </a:prstGeom>
          <a:ln>
            <a:noFill/>
          </a:ln>
          <a:effectLst>
            <a:softEdge rad="112500"/>
          </a:effectLst>
        </p:spPr>
      </p:pic>
    </p:spTree>
    <p:extLst>
      <p:ext uri="{BB962C8B-B14F-4D97-AF65-F5344CB8AC3E}">
        <p14:creationId xmlns:p14="http://schemas.microsoft.com/office/powerpoint/2010/main" val="3855273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13" name="Straight Connector 12">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7"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18"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useBgFill="1">
        <p:nvSpPr>
          <p:cNvPr id="20" name="Rectangle 19">
            <a:extLst>
              <a:ext uri="{FF2B5EF4-FFF2-40B4-BE49-F238E27FC236}">
                <a16:creationId xmlns:a16="http://schemas.microsoft.com/office/drawing/2014/main" id="{51B63EEE-B5E3-42ED-90DF-2948123C7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7" y="4738"/>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0DC7BE8-B819-4865-ACAD-6EE9C9721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E6C9AB00-EF0D-4621-BAA6-149A927DC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0"/>
            <a:ext cx="12192000" cy="6857912"/>
            <a:chOff x="572" y="0"/>
            <a:chExt cx="12192000" cy="6857912"/>
          </a:xfrm>
        </p:grpSpPr>
        <p:cxnSp>
          <p:nvCxnSpPr>
            <p:cNvPr id="25" name="Straight Connector 24">
              <a:extLst>
                <a:ext uri="{FF2B5EF4-FFF2-40B4-BE49-F238E27FC236}">
                  <a16:creationId xmlns:a16="http://schemas.microsoft.com/office/drawing/2014/main" id="{FE717950-671C-4648-A67E-18875C669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flipV="1">
              <a:off x="6091410" y="574154"/>
              <a:ext cx="4590" cy="5693884"/>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C51BECCE-7ED9-446D-A97D-57E8FF75906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 y="0"/>
              <a:ext cx="12192000" cy="6857912"/>
              <a:chOff x="572" y="0"/>
              <a:chExt cx="12192000" cy="6857912"/>
            </a:xfrm>
          </p:grpSpPr>
          <p:cxnSp>
            <p:nvCxnSpPr>
              <p:cNvPr id="27" name="Straight Connector 26">
                <a:extLst>
                  <a:ext uri="{FF2B5EF4-FFF2-40B4-BE49-F238E27FC236}">
                    <a16:creationId xmlns:a16="http://schemas.microsoft.com/office/drawing/2014/main" id="{D0D499E1-048B-4EBD-A2B9-C31EC76B8D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FDE6FD2-F740-4F21-BDDD-5503189E1B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1F892CE-3849-449F-BDAC-67211345885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2299FA2-8995-44B7-B0A0-05C208AD60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sp>
        <p:nvSpPr>
          <p:cNvPr id="4" name="Content Placeholder 3">
            <a:extLst>
              <a:ext uri="{FF2B5EF4-FFF2-40B4-BE49-F238E27FC236}">
                <a16:creationId xmlns:a16="http://schemas.microsoft.com/office/drawing/2014/main" id="{8243EA02-76D6-41C0-95B4-FE34C1494936}"/>
              </a:ext>
            </a:extLst>
          </p:cNvPr>
          <p:cNvSpPr>
            <a:spLocks noGrp="1"/>
          </p:cNvSpPr>
          <p:nvPr>
            <p:ph idx="1"/>
          </p:nvPr>
        </p:nvSpPr>
        <p:spPr>
          <a:xfrm>
            <a:off x="827942" y="1282978"/>
            <a:ext cx="10515600" cy="3821778"/>
          </a:xfrm>
        </p:spPr>
        <p:txBody>
          <a:bodyPr>
            <a:noAutofit/>
          </a:bodyPr>
          <a:lstStyle/>
          <a:p>
            <a:pPr>
              <a:lnSpc>
                <a:spcPct val="100000"/>
              </a:lnSpc>
              <a:spcBef>
                <a:spcPts val="0"/>
              </a:spcBef>
            </a:pPr>
            <a:r>
              <a:rPr lang="en-US" sz="2000" dirty="0"/>
              <a:t>All nominations for medals must include a nomination letter, photograph of the nominated individual and a biography. The nominations may be mailed to the SFA Headquarters or uploaded through the SFA website. </a:t>
            </a:r>
            <a:r>
              <a:rPr lang="en-US" sz="2000" dirty="0">
                <a:hlinkClick r:id="rId2"/>
              </a:rPr>
              <a:t>https://www.specialforcesassociation.org/saint-philip-neri-award/</a:t>
            </a:r>
            <a:r>
              <a:rPr lang="en-US" sz="2000" dirty="0"/>
              <a:t> </a:t>
            </a:r>
          </a:p>
          <a:p>
            <a:pPr marL="0" indent="0">
              <a:lnSpc>
                <a:spcPct val="100000"/>
              </a:lnSpc>
              <a:spcBef>
                <a:spcPts val="0"/>
              </a:spcBef>
              <a:buNone/>
            </a:pPr>
            <a:endParaRPr lang="en-US" sz="2000" dirty="0"/>
          </a:p>
          <a:p>
            <a:pPr>
              <a:lnSpc>
                <a:spcPct val="100000"/>
              </a:lnSpc>
              <a:spcBef>
                <a:spcPts val="0"/>
              </a:spcBef>
            </a:pPr>
            <a:r>
              <a:rPr lang="en-US" sz="2000" dirty="0"/>
              <a:t>Any member of the Special Forces Association may nominate another Association member for the Gold or Silver Order Award. The Bronze Order Medal is reserved for Active Duty and National Guard Special Forces qualified soldiers only who have contributed in a significant way to the improvement of the United States Army Special Forces.  </a:t>
            </a:r>
          </a:p>
          <a:p>
            <a:pPr>
              <a:lnSpc>
                <a:spcPct val="100000"/>
              </a:lnSpc>
              <a:spcBef>
                <a:spcPts val="0"/>
              </a:spcBef>
            </a:pPr>
            <a:endParaRPr lang="en-US" sz="2000" dirty="0"/>
          </a:p>
          <a:p>
            <a:pPr>
              <a:lnSpc>
                <a:spcPct val="100000"/>
              </a:lnSpc>
              <a:spcBef>
                <a:spcPts val="0"/>
              </a:spcBef>
            </a:pPr>
            <a:r>
              <a:rPr lang="en-US" sz="2000" dirty="0"/>
              <a:t>Any Nomination for someone other than an Association member must be approved by the National Board of Officers for submission to the Selection Committee for their consideration.  </a:t>
            </a:r>
          </a:p>
          <a:p>
            <a:pPr>
              <a:lnSpc>
                <a:spcPct val="100000"/>
              </a:lnSpc>
              <a:spcBef>
                <a:spcPts val="0"/>
              </a:spcBef>
            </a:pPr>
            <a:endParaRPr lang="en-US" sz="2000" dirty="0"/>
          </a:p>
          <a:p>
            <a:pPr>
              <a:lnSpc>
                <a:spcPct val="100000"/>
              </a:lnSpc>
              <a:spcBef>
                <a:spcPts val="0"/>
              </a:spcBef>
            </a:pPr>
            <a:r>
              <a:rPr lang="en-US" sz="2000" dirty="0"/>
              <a:t>Nominations may be submitted during the months of November, December, January, and February each year with a cut-off date of the last day in February to be considered by the Selection Committee. </a:t>
            </a:r>
          </a:p>
          <a:p>
            <a:pPr>
              <a:lnSpc>
                <a:spcPct val="100000"/>
              </a:lnSpc>
              <a:spcBef>
                <a:spcPts val="0"/>
              </a:spcBef>
            </a:pPr>
            <a:endParaRPr lang="en-US" sz="2000" dirty="0"/>
          </a:p>
        </p:txBody>
      </p:sp>
      <p:sp>
        <p:nvSpPr>
          <p:cNvPr id="31" name="Title 1">
            <a:extLst>
              <a:ext uri="{FF2B5EF4-FFF2-40B4-BE49-F238E27FC236}">
                <a16:creationId xmlns:a16="http://schemas.microsoft.com/office/drawing/2014/main" id="{07B4E3E8-3DDC-4F46-A969-8350B3BABBC0}"/>
              </a:ext>
            </a:extLst>
          </p:cNvPr>
          <p:cNvSpPr txBox="1">
            <a:spLocks/>
          </p:cNvSpPr>
          <p:nvPr/>
        </p:nvSpPr>
        <p:spPr>
          <a:xfrm>
            <a:off x="567388" y="65984"/>
            <a:ext cx="5490073" cy="1112999"/>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400" kern="1200">
                <a:solidFill>
                  <a:schemeClr val="tx2">
                    <a:lumMod val="60000"/>
                    <a:lumOff val="40000"/>
                  </a:schemeClr>
                </a:solidFill>
                <a:latin typeface="+mj-lt"/>
                <a:ea typeface="+mj-ea"/>
                <a:cs typeface="+mj-cs"/>
              </a:defRPr>
            </a:lvl1pPr>
          </a:lstStyle>
          <a:p>
            <a:r>
              <a:rPr lang="en-US" dirty="0"/>
              <a:t>Nominations</a:t>
            </a:r>
          </a:p>
        </p:txBody>
      </p:sp>
    </p:spTree>
    <p:extLst>
      <p:ext uri="{BB962C8B-B14F-4D97-AF65-F5344CB8AC3E}">
        <p14:creationId xmlns:p14="http://schemas.microsoft.com/office/powerpoint/2010/main" val="3951940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293296F-4C3A-4530-98F5-F83646ACE9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89" y="0"/>
            <a:ext cx="12192000" cy="6857997"/>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3914D2BD-3C47-433D-81FE-DC6C39595F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2" y="-1"/>
            <a:ext cx="12192000" cy="6857996"/>
            <a:chOff x="572" y="-1"/>
            <a:chExt cx="12192000" cy="6857996"/>
          </a:xfrm>
        </p:grpSpPr>
        <p:cxnSp>
          <p:nvCxnSpPr>
            <p:cNvPr id="40" name="Straight Connector 39">
              <a:extLst>
                <a:ext uri="{FF2B5EF4-FFF2-40B4-BE49-F238E27FC236}">
                  <a16:creationId xmlns:a16="http://schemas.microsoft.com/office/drawing/2014/main" id="{D3DD55E4-EA4F-4874-8B5B-6E0EAF4BBF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7" y="6276706"/>
              <a:ext cx="1218981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2950BAF-7673-4138-AEA2-DE7D368CC3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72" y="580876"/>
              <a:ext cx="12192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E3E2B5-EA1C-415A-941A-843C7EA148E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4324"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87FA3A6-E398-4576-B6B8-3328028D84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4261" y="3428956"/>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44" name="Graphic 33">
              <a:extLst>
                <a:ext uri="{FF2B5EF4-FFF2-40B4-BE49-F238E27FC236}">
                  <a16:creationId xmlns:a16="http://schemas.microsoft.com/office/drawing/2014/main" id="{EFB597D7-65E0-476A-B9EB-3AA6ED33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77016" y="-1"/>
              <a:ext cx="3637968" cy="580875"/>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sp>
          <p:nvSpPr>
            <p:cNvPr id="45" name="Graphic 33">
              <a:extLst>
                <a:ext uri="{FF2B5EF4-FFF2-40B4-BE49-F238E27FC236}">
                  <a16:creationId xmlns:a16="http://schemas.microsoft.com/office/drawing/2014/main" id="{11AA060A-BE0E-4687-8F9E-0E2955D97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305089" y="6276705"/>
              <a:ext cx="3581824" cy="581290"/>
            </a:xfrm>
            <a:custGeom>
              <a:avLst/>
              <a:gdLst>
                <a:gd name="connsiteX0" fmla="*/ 0 w 2679858"/>
                <a:gd name="connsiteY0" fmla="*/ 4953 h 434911"/>
                <a:gd name="connsiteX1" fmla="*/ 1336548 w 2679858"/>
                <a:gd name="connsiteY1" fmla="*/ 434912 h 434911"/>
                <a:gd name="connsiteX2" fmla="*/ 2679859 w 2679858"/>
                <a:gd name="connsiteY2" fmla="*/ 0 h 434911"/>
              </a:gdLst>
              <a:ahLst/>
              <a:cxnLst>
                <a:cxn ang="0">
                  <a:pos x="connsiteX0" y="connsiteY0"/>
                </a:cxn>
                <a:cxn ang="0">
                  <a:pos x="connsiteX1" y="connsiteY1"/>
                </a:cxn>
                <a:cxn ang="0">
                  <a:pos x="connsiteX2" y="connsiteY2"/>
                </a:cxn>
              </a:cxnLst>
              <a:rect l="l" t="t" r="r" b="b"/>
              <a:pathLst>
                <a:path w="2679858" h="434911">
                  <a:moveTo>
                    <a:pt x="0" y="4953"/>
                  </a:moveTo>
                  <a:cubicBezTo>
                    <a:pt x="370427" y="274606"/>
                    <a:pt x="833723" y="434912"/>
                    <a:pt x="1336548" y="434912"/>
                  </a:cubicBezTo>
                  <a:cubicBezTo>
                    <a:pt x="1842326" y="434912"/>
                    <a:pt x="2308289" y="272701"/>
                    <a:pt x="2679859" y="0"/>
                  </a:cubicBezTo>
                </a:path>
              </a:pathLst>
            </a:custGeom>
            <a:noFill/>
            <a:ln w="12700" cap="flat">
              <a:solidFill>
                <a:schemeClr val="accent4"/>
              </a:solidFill>
              <a:prstDash val="solid"/>
              <a:miter/>
            </a:ln>
          </p:spPr>
          <p:txBody>
            <a:bodyPr rtlCol="0" anchor="ctr"/>
            <a:lstStyle/>
            <a:p>
              <a:endParaRPr lang="en-US" dirty="0"/>
            </a:p>
          </p:txBody>
        </p:sp>
      </p:grpSp>
      <p:sp useBgFill="1">
        <p:nvSpPr>
          <p:cNvPr id="47" name="Rectangle 46">
            <a:extLst>
              <a:ext uri="{FF2B5EF4-FFF2-40B4-BE49-F238E27FC236}">
                <a16:creationId xmlns:a16="http://schemas.microsoft.com/office/drawing/2014/main" id="{A38827F1-3359-44F6-9009-43AE2B17F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
            <a:ext cx="12192001"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17AFAD67-5350-4773-886F-D6DD7E66D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7346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Content Placeholder 31" descr="Front steps and columns of a majestic city building">
            <a:extLst>
              <a:ext uri="{FF2B5EF4-FFF2-40B4-BE49-F238E27FC236}">
                <a16:creationId xmlns:a16="http://schemas.microsoft.com/office/drawing/2014/main" id="{187057E6-49F5-4C30-87F4-FF3794FD7B08}"/>
              </a:ext>
            </a:extLst>
          </p:cNvPr>
          <p:cNvPicPr>
            <a:picLocks noGrp="1" noChangeAspect="1"/>
          </p:cNvPicPr>
          <p:nvPr>
            <p:ph idx="1"/>
          </p:nvPr>
        </p:nvPicPr>
        <p:blipFill rotWithShape="1">
          <a:blip r:embed="rId2">
            <a:alphaModFix amt="40000"/>
          </a:blip>
          <a:srcRect t="93" r="-1" b="15616"/>
          <a:stretch/>
        </p:blipFill>
        <p:spPr>
          <a:xfrm>
            <a:off x="20" y="10"/>
            <a:ext cx="12188932" cy="6857990"/>
          </a:xfrm>
          <a:prstGeom prst="rect">
            <a:avLst/>
          </a:prstGeom>
          <a:ln w="12700">
            <a:noFill/>
          </a:ln>
        </p:spPr>
      </p:pic>
      <p:grpSp>
        <p:nvGrpSpPr>
          <p:cNvPr id="51" name="Group 50">
            <a:extLst>
              <a:ext uri="{FF2B5EF4-FFF2-40B4-BE49-F238E27FC236}">
                <a16:creationId xmlns:a16="http://schemas.microsoft.com/office/drawing/2014/main" id="{654AC0FE-C43D-49AC-9730-284354DEC8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8366" y="87"/>
            <a:ext cx="10933011" cy="6864297"/>
            <a:chOff x="628366" y="87"/>
            <a:chExt cx="10933011" cy="6864297"/>
          </a:xfrm>
        </p:grpSpPr>
        <p:cxnSp>
          <p:nvCxnSpPr>
            <p:cNvPr id="52" name="Straight Connector 51">
              <a:extLst>
                <a:ext uri="{FF2B5EF4-FFF2-40B4-BE49-F238E27FC236}">
                  <a16:creationId xmlns:a16="http://schemas.microsoft.com/office/drawing/2014/main" id="{246F6FE9-8F24-4E96-8FA6-DABE61A20CF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1282750" y="3429044"/>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0C5E755-8FD9-4EBF-978B-015F9339F30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6688336" y="3429043"/>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C7F63B7-3E85-42EC-8447-F6699247EC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8366" y="3413532"/>
              <a:ext cx="2585819"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55" name="Graphic 11">
              <a:extLst>
                <a:ext uri="{FF2B5EF4-FFF2-40B4-BE49-F238E27FC236}">
                  <a16:creationId xmlns:a16="http://schemas.microsoft.com/office/drawing/2014/main" id="{AFDFA9EA-AAC0-416F-A0E9-ACD410E9D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22063" y="702002"/>
              <a:ext cx="5759819" cy="6155995"/>
            </a:xfrm>
            <a:custGeom>
              <a:avLst/>
              <a:gdLst>
                <a:gd name="connsiteX0" fmla="*/ 0 w 4320540"/>
                <a:gd name="connsiteY0" fmla="*/ 4617720 h 4617719"/>
                <a:gd name="connsiteX1" fmla="*/ 0 w 4320540"/>
                <a:gd name="connsiteY1" fmla="*/ 4268439 h 4617719"/>
                <a:gd name="connsiteX2" fmla="*/ 0 w 4320540"/>
                <a:gd name="connsiteY2" fmla="*/ 2052352 h 4617719"/>
                <a:gd name="connsiteX3" fmla="*/ 2160270 w 4320540"/>
                <a:gd name="connsiteY3" fmla="*/ 0 h 4617719"/>
                <a:gd name="connsiteX4" fmla="*/ 2160270 w 4320540"/>
                <a:gd name="connsiteY4" fmla="*/ 0 h 4617719"/>
                <a:gd name="connsiteX5" fmla="*/ 4320540 w 4320540"/>
                <a:gd name="connsiteY5" fmla="*/ 2052352 h 4617719"/>
                <a:gd name="connsiteX6" fmla="*/ 4320540 w 4320540"/>
                <a:gd name="connsiteY6" fmla="*/ 2782443 h 4617719"/>
                <a:gd name="connsiteX7" fmla="*/ 4320540 w 4320540"/>
                <a:gd name="connsiteY7" fmla="*/ 4617720 h 4617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20540" h="4617719">
                  <a:moveTo>
                    <a:pt x="0" y="4617720"/>
                  </a:moveTo>
                  <a:lnTo>
                    <a:pt x="0" y="4268439"/>
                  </a:lnTo>
                  <a:lnTo>
                    <a:pt x="0" y="2052352"/>
                  </a:lnTo>
                  <a:cubicBezTo>
                    <a:pt x="0" y="918877"/>
                    <a:pt x="967169" y="0"/>
                    <a:pt x="2160270" y="0"/>
                  </a:cubicBezTo>
                  <a:lnTo>
                    <a:pt x="2160270" y="0"/>
                  </a:lnTo>
                  <a:cubicBezTo>
                    <a:pt x="3353372" y="0"/>
                    <a:pt x="4320540" y="918877"/>
                    <a:pt x="4320540" y="2052352"/>
                  </a:cubicBezTo>
                  <a:lnTo>
                    <a:pt x="4320540" y="2782443"/>
                  </a:lnTo>
                  <a:lnTo>
                    <a:pt x="4320540" y="4617720"/>
                  </a:lnTo>
                </a:path>
              </a:pathLst>
            </a:custGeom>
            <a:noFill/>
            <a:ln w="12700" cap="flat">
              <a:solidFill>
                <a:schemeClr val="accent4"/>
              </a:solidFill>
              <a:prstDash val="solid"/>
              <a:miter/>
            </a:ln>
          </p:spPr>
          <p:txBody>
            <a:bodyPr rtlCol="0" anchor="ctr"/>
            <a:lstStyle/>
            <a:p>
              <a:endParaRPr lang="en-US"/>
            </a:p>
          </p:txBody>
        </p:sp>
        <p:cxnSp>
          <p:nvCxnSpPr>
            <p:cNvPr id="56" name="Straight Connector 55">
              <a:extLst>
                <a:ext uri="{FF2B5EF4-FFF2-40B4-BE49-F238E27FC236}">
                  <a16:creationId xmlns:a16="http://schemas.microsoft.com/office/drawing/2014/main" id="{C4EF7E7E-9948-4D78-BE70-F624A62D853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974010" y="3413529"/>
              <a:ext cx="2587367"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975AAAB-9AEC-496F-94E4-CE5330CB49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8132421" y="3431507"/>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B5BF383-42C5-4FE4-894A-17B84AF224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6200000">
              <a:off x="-2796164" y="3435428"/>
              <a:ext cx="6857912"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A22058B3-4ADB-4910-A8A6-A5A14AB135F6}"/>
              </a:ext>
            </a:extLst>
          </p:cNvPr>
          <p:cNvSpPr>
            <a:spLocks noGrp="1"/>
          </p:cNvSpPr>
          <p:nvPr>
            <p:ph type="title"/>
          </p:nvPr>
        </p:nvSpPr>
        <p:spPr>
          <a:xfrm>
            <a:off x="3471863" y="3429000"/>
            <a:ext cx="5248275" cy="2387600"/>
          </a:xfrm>
        </p:spPr>
        <p:txBody>
          <a:bodyPr vert="horz" lIns="91440" tIns="45720" rIns="91440" bIns="45720" rtlCol="0" anchor="t">
            <a:normAutofit/>
          </a:bodyPr>
          <a:lstStyle/>
          <a:p>
            <a:pPr algn="ctr"/>
            <a:r>
              <a:rPr lang="en-US" sz="5200">
                <a:solidFill>
                  <a:srgbClr val="FFFFFF"/>
                </a:solidFill>
              </a:rPr>
              <a:t>Questions</a:t>
            </a:r>
          </a:p>
        </p:txBody>
      </p:sp>
    </p:spTree>
    <p:extLst>
      <p:ext uri="{BB962C8B-B14F-4D97-AF65-F5344CB8AC3E}">
        <p14:creationId xmlns:p14="http://schemas.microsoft.com/office/powerpoint/2010/main" val="36906493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7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rchVTI">
  <a:themeElements>
    <a:clrScheme name="AnalogousFromLightSeedRightStep">
      <a:dk1>
        <a:srgbClr val="000000"/>
      </a:dk1>
      <a:lt1>
        <a:srgbClr val="FFFFFF"/>
      </a:lt1>
      <a:dk2>
        <a:srgbClr val="3D3423"/>
      </a:dk2>
      <a:lt2>
        <a:srgbClr val="E2E8E7"/>
      </a:lt2>
      <a:accent1>
        <a:srgbClr val="C6969E"/>
      </a:accent1>
      <a:accent2>
        <a:srgbClr val="BA8E7F"/>
      </a:accent2>
      <a:accent3>
        <a:srgbClr val="B2A281"/>
      </a:accent3>
      <a:accent4>
        <a:srgbClr val="A3A872"/>
      </a:accent4>
      <a:accent5>
        <a:srgbClr val="95AA81"/>
      </a:accent5>
      <a:accent6>
        <a:srgbClr val="7CAF78"/>
      </a:accent6>
      <a:hlink>
        <a:srgbClr val="568E85"/>
      </a:hlink>
      <a:folHlink>
        <a:srgbClr val="7F7F7F"/>
      </a:folHlink>
    </a:clrScheme>
    <a:fontScheme name="Custom 16">
      <a:majorFont>
        <a:latin typeface="Footlight MT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VTI" id="{23FE938F-4DF0-4C94-8546-C2AC6D26660D}" vid="{62E62DA1-385F-4EE3-8841-58A87FAE20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TotalTime>
  <Words>404</Words>
  <Application>Microsoft Office PowerPoint</Application>
  <PresentationFormat>Widescreen</PresentationFormat>
  <Paragraphs>32</Paragraphs>
  <Slides>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Avenir Next LT Pro</vt:lpstr>
      <vt:lpstr>Calibri</vt:lpstr>
      <vt:lpstr>Footlight MT Light</vt:lpstr>
      <vt:lpstr>ArchVTI</vt:lpstr>
      <vt:lpstr>The Saint Philip Neri Awards Program Overview</vt:lpstr>
      <vt:lpstr>Purpose</vt:lpstr>
      <vt:lpstr>So, why Saint Philip Neri?</vt:lpstr>
      <vt:lpstr>The History</vt:lpstr>
      <vt:lpstr>Modernized Certificates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Proposed Renovations to the Saint Philip Neri Awards</dc:title>
  <dc:creator>John Campbell</dc:creator>
  <cp:lastModifiedBy>Kevin Harry</cp:lastModifiedBy>
  <cp:revision>23</cp:revision>
  <dcterms:created xsi:type="dcterms:W3CDTF">2021-04-30T17:24:54Z</dcterms:created>
  <dcterms:modified xsi:type="dcterms:W3CDTF">2023-01-02T22:05:18Z</dcterms:modified>
</cp:coreProperties>
</file>